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561" r:id="rId2"/>
    <p:sldId id="562" r:id="rId3"/>
    <p:sldId id="566" r:id="rId4"/>
    <p:sldId id="564" r:id="rId5"/>
    <p:sldId id="555" r:id="rId6"/>
    <p:sldId id="568" r:id="rId7"/>
    <p:sldId id="569" r:id="rId8"/>
    <p:sldId id="570" r:id="rId9"/>
    <p:sldId id="556" r:id="rId10"/>
    <p:sldId id="580" r:id="rId11"/>
    <p:sldId id="574" r:id="rId12"/>
    <p:sldId id="579" r:id="rId13"/>
    <p:sldId id="576" r:id="rId14"/>
    <p:sldId id="578" r:id="rId15"/>
    <p:sldId id="53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541"/>
    <a:srgbClr val="FFFF99"/>
    <a:srgbClr val="23DFB6"/>
    <a:srgbClr val="409C96"/>
    <a:srgbClr val="FFB086"/>
    <a:srgbClr val="FF988A"/>
    <a:srgbClr val="FFA46B"/>
    <a:srgbClr val="FEB8B8"/>
    <a:srgbClr val="419D98"/>
    <a:srgbClr val="42AB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9" autoAdjust="0"/>
    <p:restoredTop sz="69492" autoAdjust="0"/>
  </p:normalViewPr>
  <p:slideViewPr>
    <p:cSldViewPr snapToGrid="0">
      <p:cViewPr varScale="1">
        <p:scale>
          <a:sx n="76" d="100"/>
          <a:sy n="76" d="100"/>
        </p:scale>
        <p:origin x="1960" y="1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D964968-9AA3-4B11-95DF-15C58FE818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A18B32-5D3C-4B13-A5DB-3715DC95E0C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FC3FE1-2BD2-4172-AF09-A1F87D7F3099}" type="datetimeFigureOut">
              <a:rPr lang="en-US" smtClean="0"/>
              <a:t>9/15/21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A20D8D-4095-4B2A-89DC-A8708720F24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54C7E8-A196-45E2-A97B-4CA5BE1AE2F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01EDBF-F3BC-4150-BF48-4117968AA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0398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FFE6CB-8686-41F1-A7A8-C4188B8B68B6}" type="datetimeFigureOut">
              <a:rPr lang="en-US" smtClean="0"/>
              <a:t>9/15/21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F6DCB-C98C-45A3-B2B8-13373B8C7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246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Can you read this slide?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 when you look at the word </a:t>
            </a:r>
            <a:r>
              <a:rPr lang="en-US" b="1" dirty="0"/>
              <a:t>everlasting</a:t>
            </a:r>
            <a:r>
              <a:rPr lang="en-US" dirty="0"/>
              <a:t>, what does that mean to you?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Forever, no matter what, eternally, always.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That kind of love is hard to find in people right?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People’s love fades away.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But God says that he loves me no matter what.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That is the kind of love God loves me with and loves you with.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F6DCB-C98C-45A3-B2B8-13373B8C7E6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612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n>
                  <a:solidFill>
                    <a:schemeClr val="tx1"/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Bernard MT Condensed" panose="02050806060905020404" pitchFamily="18" charset="0"/>
              </a:rPr>
              <a:t>You might be a church member.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n>
                  <a:solidFill>
                    <a:schemeClr val="tx1"/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Bernard MT Condensed" panose="02050806060905020404" pitchFamily="18" charset="0"/>
              </a:rPr>
              <a:t>You might have known about God all your life.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n>
                  <a:solidFill>
                    <a:schemeClr val="tx1"/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Bernard MT Condensed" panose="02050806060905020404" pitchFamily="18" charset="0"/>
              </a:rPr>
              <a:t>You might even be baptized.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n>
                  <a:solidFill>
                    <a:schemeClr val="tx1"/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Bernard MT Condensed" panose="02050806060905020404" pitchFamily="18" charset="0"/>
              </a:rPr>
              <a:t>I thought this was all I needed.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F6DCB-C98C-45A3-B2B8-13373B8C7E6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097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F6DCB-C98C-45A3-B2B8-13373B8C7E6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702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 lot of people believe that Christianity is a religion.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But all religion is, is do this or don’t do that.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But Christianity isn’t a religion, it is a personal relationship with God.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I say I am a Christian, it doesn’t mean I go to church every Sunday, or I pray before I eat.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It is that I have a personal relationship with God.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F6DCB-C98C-45A3-B2B8-13373B8C7E6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991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But the problem is it is not natural for me to live that way.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F6DCB-C98C-45A3-B2B8-13373B8C7E6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986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problem is I want to be my own boss.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 want to take care of my own life and make my own decisions.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 want to be in control of everything.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 don’t want God to be my boss.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you see the word “sin” what do you usually think of?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Killing, stealing, murdering, lying, etc.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 I was surprised that the Bible calls this attitude sin also.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F6DCB-C98C-45A3-B2B8-13373B8C7E6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277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Sin is when I say “I want to live my life regardless of what God says.”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Bible says we all have this problem.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 struggle with this problem and everyone else too.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Others might look like they’re living the perfect life.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But the Bible says everyone is struggling with this problem.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F6DCB-C98C-45A3-B2B8-13373B8C7E6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379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when I sin, it breaks my close relationship with God.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Christianity is a relationship with God.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I sin, it breaks that closeness with God.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F6DCB-C98C-45A3-B2B8-13373B8C7E6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805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Sin separates people from God.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By myself I have no way of reaching over there.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How can I get across?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 need a bridge.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F6DCB-C98C-45A3-B2B8-13373B8C7E6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7715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Jesus is the way, truth, and life.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He is that bridge.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solution to my problem is through Jesus Christ.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He says that there is no other way except through Him.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He is the only way for me to be able to restore that relationship.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F6DCB-C98C-45A3-B2B8-13373B8C7E6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300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Bible says my relationship to Christ isn’t restored by anything I do.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There’s no way I can earn my way into heaven.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 used to think that as long as I went to church every Sunday, as long as I didn’t lie, or hurt anybody, then I could get into heaven.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But the Bible clearly said there is nothing I could do to earn my way.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It is based on what Jesus did for me 2000 years ago.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F6DCB-C98C-45A3-B2B8-13373B8C7E6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852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FDA66-6C86-42FF-81A8-67178BC1B144}" type="datetimeFigureOut">
              <a:rPr lang="en-US" smtClean="0"/>
              <a:t>9/15/21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D1A01-8B30-4160-A1D9-2FCDF7BDE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228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FDA66-6C86-42FF-81A8-67178BC1B144}" type="datetimeFigureOut">
              <a:rPr lang="en-US" smtClean="0"/>
              <a:t>9/15/21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D1A01-8B30-4160-A1D9-2FCDF7BDE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558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FDA66-6C86-42FF-81A8-67178BC1B144}" type="datetimeFigureOut">
              <a:rPr lang="en-US" smtClean="0"/>
              <a:t>9/15/21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D1A01-8B30-4160-A1D9-2FCDF7BDE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477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FDA66-6C86-42FF-81A8-67178BC1B144}" type="datetimeFigureOut">
              <a:rPr lang="en-US" smtClean="0"/>
              <a:t>9/15/21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D1A01-8B30-4160-A1D9-2FCDF7BDE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42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FDA66-6C86-42FF-81A8-67178BC1B144}" type="datetimeFigureOut">
              <a:rPr lang="en-US" smtClean="0"/>
              <a:t>9/15/21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D1A01-8B30-4160-A1D9-2FCDF7BDE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345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FDA66-6C86-42FF-81A8-67178BC1B144}" type="datetimeFigureOut">
              <a:rPr lang="en-US" smtClean="0"/>
              <a:t>9/15/21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D1A01-8B30-4160-A1D9-2FCDF7BDE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097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FDA66-6C86-42FF-81A8-67178BC1B144}" type="datetimeFigureOut">
              <a:rPr lang="en-US" smtClean="0"/>
              <a:t>9/15/21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D1A01-8B30-4160-A1D9-2FCDF7BDE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637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FDA66-6C86-42FF-81A8-67178BC1B144}" type="datetimeFigureOut">
              <a:rPr lang="en-US" smtClean="0"/>
              <a:t>9/15/21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D1A01-8B30-4160-A1D9-2FCDF7BDE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48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FDA66-6C86-42FF-81A8-67178BC1B144}" type="datetimeFigureOut">
              <a:rPr lang="en-US" smtClean="0"/>
              <a:t>9/15/21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D1A01-8B30-4160-A1D9-2FCDF7BDE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004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FDA66-6C86-42FF-81A8-67178BC1B144}" type="datetimeFigureOut">
              <a:rPr lang="en-US" smtClean="0"/>
              <a:t>9/15/21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D1A01-8B30-4160-A1D9-2FCDF7BDE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373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FDA66-6C86-42FF-81A8-67178BC1B144}" type="datetimeFigureOut">
              <a:rPr lang="en-US" smtClean="0"/>
              <a:t>9/15/21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D1A01-8B30-4160-A1D9-2FCDF7BDE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972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FDA66-6C86-42FF-81A8-67178BC1B144}" type="datetimeFigureOut">
              <a:rPr lang="en-US" smtClean="0"/>
              <a:t>9/15/21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D1A01-8B30-4160-A1D9-2FCDF7BDE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149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picture containing sky, outdoor, plant&#10;&#10;Description automatically generated">
            <a:extLst>
              <a:ext uri="{FF2B5EF4-FFF2-40B4-BE49-F238E27FC236}">
                <a16:creationId xmlns:a16="http://schemas.microsoft.com/office/drawing/2014/main" id="{570DBB80-598A-4794-9A80-E2F155E59B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076" name="Picture 4" descr="Midnight Drive">
            <a:extLst>
              <a:ext uri="{FF2B5EF4-FFF2-40B4-BE49-F238E27FC236}">
                <a16:creationId xmlns:a16="http://schemas.microsoft.com/office/drawing/2014/main" id="{D06F6E3F-B231-441A-9463-DEA8E5006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813" y="1713024"/>
            <a:ext cx="9002374" cy="150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idnight Drive">
            <a:extLst>
              <a:ext uri="{FF2B5EF4-FFF2-40B4-BE49-F238E27FC236}">
                <a16:creationId xmlns:a16="http://schemas.microsoft.com/office/drawing/2014/main" id="{F5E78B93-FE3E-412C-BDA6-C76F085C0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939" y="646663"/>
            <a:ext cx="6292122" cy="89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44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pos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1779ED93-ABCB-4821-A364-F202524256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9" b="74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2" descr="Midnight Drive">
            <a:extLst>
              <a:ext uri="{FF2B5EF4-FFF2-40B4-BE49-F238E27FC236}">
                <a16:creationId xmlns:a16="http://schemas.microsoft.com/office/drawing/2014/main" id="{28D49149-CDF6-4D38-88D2-6DFEEEB00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1353" y="709066"/>
            <a:ext cx="10389294" cy="105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Love It Sparkles Sticker by May Designs">
            <a:extLst>
              <a:ext uri="{FF2B5EF4-FFF2-40B4-BE49-F238E27FC236}">
                <a16:creationId xmlns:a16="http://schemas.microsoft.com/office/drawing/2014/main" id="{3DB8585A-4429-46E0-8E41-00916D336A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687">
            <a:off x="10818520" y="1286598"/>
            <a:ext cx="817866" cy="79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Love It Sparkles Sticker by May Designs">
            <a:extLst>
              <a:ext uri="{FF2B5EF4-FFF2-40B4-BE49-F238E27FC236}">
                <a16:creationId xmlns:a16="http://schemas.microsoft.com/office/drawing/2014/main" id="{949CB2B2-0C03-4BA6-8228-3436D14643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4313" flipH="1">
            <a:off x="226207" y="309715"/>
            <a:ext cx="817866" cy="79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56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15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245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1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245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hristian cross Sticker by TMYF">
            <a:extLst>
              <a:ext uri="{FF2B5EF4-FFF2-40B4-BE49-F238E27FC236}">
                <a16:creationId xmlns:a16="http://schemas.microsoft.com/office/drawing/2014/main" id="{633F271C-F7A4-41B8-B641-84AD129423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1962" y="126792"/>
            <a:ext cx="6544456" cy="654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D3B5BD-CD1D-46CB-86EE-5E665DDD26AC}"/>
              </a:ext>
            </a:extLst>
          </p:cNvPr>
          <p:cNvSpPr txBox="1"/>
          <p:nvPr/>
        </p:nvSpPr>
        <p:spPr>
          <a:xfrm>
            <a:off x="5802539" y="673603"/>
            <a:ext cx="47205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00" dirty="0">
                <a:solidFill>
                  <a:schemeClr val="bg1"/>
                </a:solidFill>
                <a:effectLst>
                  <a:glow rad="101600">
                    <a:schemeClr val="tx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Jesus said,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B4EA63-3EF1-4B56-8BC4-B52751698620}"/>
              </a:ext>
            </a:extLst>
          </p:cNvPr>
          <p:cNvSpPr txBox="1"/>
          <p:nvPr/>
        </p:nvSpPr>
        <p:spPr>
          <a:xfrm>
            <a:off x="4592349" y="1690860"/>
            <a:ext cx="714093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00" dirty="0">
                <a:solidFill>
                  <a:schemeClr val="bg1"/>
                </a:solidFill>
                <a:effectLst>
                  <a:glow rad="101600">
                    <a:schemeClr val="tx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“I am the</a:t>
            </a:r>
            <a:r>
              <a:rPr lang="en-US" sz="5600" dirty="0">
                <a:solidFill>
                  <a:srgbClr val="FFA46B"/>
                </a:solidFill>
                <a:effectLst>
                  <a:glow rad="101600">
                    <a:schemeClr val="tx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US" sz="5600" dirty="0">
                <a:solidFill>
                  <a:srgbClr val="FFD541"/>
                </a:solidFill>
                <a:effectLst>
                  <a:glow rad="101600">
                    <a:schemeClr val="tx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WAY</a:t>
            </a:r>
            <a:r>
              <a:rPr lang="en-US" sz="5600" dirty="0">
                <a:solidFill>
                  <a:schemeClr val="bg1"/>
                </a:solidFill>
                <a:effectLst>
                  <a:glow rad="101600">
                    <a:schemeClr val="tx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the </a:t>
            </a:r>
            <a:r>
              <a:rPr lang="en-US" sz="5600" dirty="0">
                <a:solidFill>
                  <a:srgbClr val="FFD541"/>
                </a:solidFill>
                <a:effectLst>
                  <a:glow rad="101600">
                    <a:schemeClr val="tx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TRUTH</a:t>
            </a:r>
            <a:r>
              <a:rPr lang="en-US" sz="5600" dirty="0">
                <a:solidFill>
                  <a:schemeClr val="bg1"/>
                </a:solidFill>
                <a:effectLst>
                  <a:glow rad="101600">
                    <a:schemeClr val="tx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and the </a:t>
            </a:r>
            <a:r>
              <a:rPr lang="en-US" sz="5600" dirty="0">
                <a:solidFill>
                  <a:srgbClr val="FFD541"/>
                </a:solidFill>
                <a:effectLst>
                  <a:glow rad="101600">
                    <a:schemeClr val="tx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LIFE</a:t>
            </a:r>
            <a:r>
              <a:rPr lang="en-US" sz="5600" dirty="0">
                <a:solidFill>
                  <a:schemeClr val="bg1"/>
                </a:solidFill>
                <a:effectLst>
                  <a:glow rad="101600">
                    <a:schemeClr val="tx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 No one comes to the Father except through Me.”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96F529-A33C-4CCC-AE8F-5FC21EDDDF89}"/>
              </a:ext>
            </a:extLst>
          </p:cNvPr>
          <p:cNvSpPr txBox="1"/>
          <p:nvPr/>
        </p:nvSpPr>
        <p:spPr>
          <a:xfrm>
            <a:off x="4592348" y="5410162"/>
            <a:ext cx="71409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effectLst>
                  <a:glow rad="101600">
                    <a:schemeClr val="tx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John 14:6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8EE991-6C2D-429B-B7A7-A0FE6D89FEC7}"/>
              </a:ext>
            </a:extLst>
          </p:cNvPr>
          <p:cNvSpPr txBox="1"/>
          <p:nvPr/>
        </p:nvSpPr>
        <p:spPr>
          <a:xfrm>
            <a:off x="5206057" y="1720840"/>
            <a:ext cx="59307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glow rad="101600">
                    <a:schemeClr val="tx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Jesus is your</a:t>
            </a:r>
            <a:r>
              <a:rPr lang="en-US" sz="7200" dirty="0">
                <a:solidFill>
                  <a:srgbClr val="FFD541"/>
                </a:solidFill>
                <a:effectLst>
                  <a:glow rad="101600">
                    <a:schemeClr val="tx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way</a:t>
            </a:r>
            <a:r>
              <a:rPr lang="en-US" sz="7200" dirty="0">
                <a:solidFill>
                  <a:schemeClr val="bg1"/>
                </a:solidFill>
                <a:effectLst>
                  <a:glow rad="101600">
                    <a:schemeClr val="tx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your</a:t>
            </a:r>
            <a:r>
              <a:rPr lang="en-US" sz="7200" dirty="0">
                <a:solidFill>
                  <a:srgbClr val="FFD541"/>
                </a:solidFill>
                <a:effectLst>
                  <a:glow rad="101600">
                    <a:schemeClr val="tx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truth</a:t>
            </a:r>
            <a:r>
              <a:rPr lang="en-US" sz="7200" dirty="0">
                <a:solidFill>
                  <a:schemeClr val="bg1"/>
                </a:solidFill>
                <a:effectLst>
                  <a:glow rad="101600">
                    <a:schemeClr val="tx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</a:t>
            </a:r>
            <a:r>
              <a:rPr lang="en-US" sz="7200" dirty="0">
                <a:solidFill>
                  <a:srgbClr val="FFD541"/>
                </a:solidFill>
                <a:effectLst>
                  <a:glow rad="101600">
                    <a:schemeClr val="tx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US" sz="7200" dirty="0">
                <a:solidFill>
                  <a:schemeClr val="bg1"/>
                </a:solidFill>
                <a:effectLst>
                  <a:glow rad="101600">
                    <a:schemeClr val="tx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and</a:t>
            </a:r>
            <a:r>
              <a:rPr lang="en-US" sz="7200" dirty="0">
                <a:solidFill>
                  <a:srgbClr val="FFD541"/>
                </a:solidFill>
                <a:effectLst>
                  <a:glow rad="101600">
                    <a:schemeClr val="tx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US" sz="7200" dirty="0">
                <a:solidFill>
                  <a:schemeClr val="bg1"/>
                </a:solidFill>
                <a:effectLst>
                  <a:glow rad="101600">
                    <a:schemeClr val="tx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your</a:t>
            </a:r>
            <a:r>
              <a:rPr lang="en-US" sz="7200" dirty="0">
                <a:solidFill>
                  <a:srgbClr val="FFD541"/>
                </a:solidFill>
                <a:effectLst>
                  <a:glow rad="101600">
                    <a:schemeClr val="tx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life</a:t>
            </a:r>
            <a:r>
              <a:rPr lang="en-US" sz="7200" dirty="0">
                <a:solidFill>
                  <a:schemeClr val="bg1"/>
                </a:solidFill>
                <a:effectLst>
                  <a:glow rad="101600">
                    <a:schemeClr val="tx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798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CDC0CE1-2A75-4FF4-AA51-117400A70A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55" r="2" b="641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CF26F52-E63E-43D2-9EE6-AA470D449878}"/>
              </a:ext>
            </a:extLst>
          </p:cNvPr>
          <p:cNvSpPr/>
          <p:nvPr/>
        </p:nvSpPr>
        <p:spPr>
          <a:xfrm>
            <a:off x="623545" y="4118300"/>
            <a:ext cx="1094490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effectLst>
                  <a:glow rad="101600">
                    <a:schemeClr val="tx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But a relationship with Jesus means:</a:t>
            </a:r>
          </a:p>
          <a:p>
            <a:pPr algn="ctr"/>
            <a:r>
              <a:rPr lang="en-US" sz="5400" dirty="0">
                <a:solidFill>
                  <a:srgbClr val="FFD541"/>
                </a:solidFill>
                <a:effectLst>
                  <a:glow rad="101600">
                    <a:schemeClr val="tx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It</a:t>
            </a:r>
            <a:r>
              <a:rPr lang="en-US" sz="5400" dirty="0">
                <a:solidFill>
                  <a:schemeClr val="bg1"/>
                </a:solidFill>
                <a:effectLst>
                  <a:glow rad="101600">
                    <a:schemeClr val="tx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’</a:t>
            </a:r>
            <a:r>
              <a:rPr lang="en-US" sz="5400" dirty="0">
                <a:solidFill>
                  <a:srgbClr val="FFD541"/>
                </a:solidFill>
                <a:effectLst>
                  <a:glow rad="101600">
                    <a:schemeClr val="tx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 done</a:t>
            </a:r>
            <a:r>
              <a:rPr lang="en-US" sz="5400" dirty="0">
                <a:solidFill>
                  <a:schemeClr val="bg1"/>
                </a:solidFill>
                <a:effectLst>
                  <a:glow rad="101600">
                    <a:schemeClr val="tx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</a:t>
            </a:r>
            <a:r>
              <a:rPr lang="en-US" sz="5400" dirty="0">
                <a:solidFill>
                  <a:srgbClr val="FFFF99"/>
                </a:solidFill>
                <a:effectLst>
                  <a:glow rad="101600">
                    <a:schemeClr val="tx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US" sz="5400" dirty="0">
                <a:solidFill>
                  <a:srgbClr val="FFD541"/>
                </a:solidFill>
                <a:effectLst>
                  <a:glow rad="101600">
                    <a:schemeClr val="tx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Jesus already paid the price for my sins on the cross</a:t>
            </a:r>
            <a:r>
              <a:rPr lang="en-US" sz="5400" dirty="0">
                <a:solidFill>
                  <a:schemeClr val="bg1"/>
                </a:solidFill>
                <a:effectLst>
                  <a:glow rad="101600">
                    <a:schemeClr val="tx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</a:t>
            </a:r>
            <a:r>
              <a:rPr lang="en-US" sz="5400" dirty="0">
                <a:solidFill>
                  <a:srgbClr val="FFFF99"/>
                </a:solidFill>
                <a:effectLst>
                  <a:glow rad="101600">
                    <a:schemeClr val="tx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422C38-A06E-4A74-936B-C1EDB4A71DB4}"/>
              </a:ext>
            </a:extLst>
          </p:cNvPr>
          <p:cNvSpPr/>
          <p:nvPr/>
        </p:nvSpPr>
        <p:spPr>
          <a:xfrm>
            <a:off x="315833" y="4827786"/>
            <a:ext cx="1156033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effectLst>
                  <a:glow rad="101600">
                    <a:schemeClr val="tx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Religion says: </a:t>
            </a:r>
            <a:r>
              <a:rPr lang="en-US" sz="6000" dirty="0">
                <a:solidFill>
                  <a:srgbClr val="FFD541"/>
                </a:solidFill>
                <a:effectLst>
                  <a:glow rad="101600">
                    <a:schemeClr val="tx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Do this </a:t>
            </a:r>
            <a:r>
              <a:rPr lang="en-US" sz="6000" dirty="0">
                <a:solidFill>
                  <a:schemeClr val="bg1"/>
                </a:solidFill>
                <a:effectLst>
                  <a:glow rad="101600">
                    <a:schemeClr val="tx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and </a:t>
            </a:r>
            <a:r>
              <a:rPr lang="en-US" sz="6000" dirty="0">
                <a:solidFill>
                  <a:srgbClr val="FFD541"/>
                </a:solidFill>
                <a:effectLst>
                  <a:glow rad="101600">
                    <a:schemeClr val="tx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do that</a:t>
            </a:r>
            <a:r>
              <a:rPr lang="en-US" sz="60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US" sz="6000" dirty="0">
                <a:solidFill>
                  <a:schemeClr val="bg1"/>
                </a:solidFill>
                <a:effectLst>
                  <a:glow rad="101600">
                    <a:schemeClr val="tx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to earn your way to God.</a:t>
            </a:r>
          </a:p>
        </p:txBody>
      </p:sp>
    </p:spTree>
    <p:extLst>
      <p:ext uri="{BB962C8B-B14F-4D97-AF65-F5344CB8AC3E}">
        <p14:creationId xmlns:p14="http://schemas.microsoft.com/office/powerpoint/2010/main" val="3327460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erson sitting on a roof&#10;&#10;Description automatically generated with medium confidence">
            <a:extLst>
              <a:ext uri="{FF2B5EF4-FFF2-40B4-BE49-F238E27FC236}">
                <a16:creationId xmlns:a16="http://schemas.microsoft.com/office/drawing/2014/main" id="{98152A51-DA97-4FBD-89AE-13EAE5F8A5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t="15746" r="-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583BB3-9208-42FB-B547-98B062A6C16F}"/>
              </a:ext>
            </a:extLst>
          </p:cNvPr>
          <p:cNvSpPr/>
          <p:nvPr/>
        </p:nvSpPr>
        <p:spPr>
          <a:xfrm>
            <a:off x="196111" y="4581719"/>
            <a:ext cx="1179977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effectLst>
                  <a:glow rad="101600">
                    <a:schemeClr val="tx1">
                      <a:alpha val="7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Maybe you’ve heard about God all your life.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FC058C-CA4B-41AC-83CA-3A56F714B267}"/>
              </a:ext>
            </a:extLst>
          </p:cNvPr>
          <p:cNvSpPr/>
          <p:nvPr/>
        </p:nvSpPr>
        <p:spPr>
          <a:xfrm>
            <a:off x="196111" y="4552689"/>
            <a:ext cx="1179977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effectLst>
                  <a:glow rad="101600">
                    <a:schemeClr val="tx1">
                      <a:alpha val="7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But you haven’t gotten to </a:t>
            </a:r>
            <a:r>
              <a:rPr lang="en-US" sz="66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7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know Jesus personally</a:t>
            </a:r>
            <a:r>
              <a:rPr lang="en-US" sz="6600" dirty="0">
                <a:solidFill>
                  <a:schemeClr val="bg1"/>
                </a:solidFill>
                <a:effectLst>
                  <a:glow rad="101600">
                    <a:schemeClr val="tx1">
                      <a:alpha val="7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EDEF1A-C072-412B-A237-A7FD2680FD10}"/>
              </a:ext>
            </a:extLst>
          </p:cNvPr>
          <p:cNvSpPr/>
          <p:nvPr/>
        </p:nvSpPr>
        <p:spPr>
          <a:xfrm>
            <a:off x="400976" y="5089550"/>
            <a:ext cx="1139004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effectLst>
                  <a:glow rad="101600">
                    <a:schemeClr val="tx1">
                      <a:alpha val="7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Maybe you’re a church member. </a:t>
            </a:r>
          </a:p>
        </p:txBody>
      </p:sp>
    </p:spTree>
    <p:extLst>
      <p:ext uri="{BB962C8B-B14F-4D97-AF65-F5344CB8AC3E}">
        <p14:creationId xmlns:p14="http://schemas.microsoft.com/office/powerpoint/2010/main" val="5769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0" grpId="0"/>
      <p:bldP spid="1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holding a phone&#10;&#10;Description automatically generated with low confidence">
            <a:extLst>
              <a:ext uri="{FF2B5EF4-FFF2-40B4-BE49-F238E27FC236}">
                <a16:creationId xmlns:a16="http://schemas.microsoft.com/office/drawing/2014/main" id="{BE875154-0026-4BBD-A7B6-E189508FC4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2" b="907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203319-CA10-4C92-B018-AA168ED4A277}"/>
              </a:ext>
            </a:extLst>
          </p:cNvPr>
          <p:cNvSpPr txBox="1"/>
          <p:nvPr/>
        </p:nvSpPr>
        <p:spPr>
          <a:xfrm>
            <a:off x="229850" y="389740"/>
            <a:ext cx="117323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Through the Bible you can have a </a:t>
            </a:r>
            <a:r>
              <a:rPr lang="en-US" sz="5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relationship with Jesus </a:t>
            </a:r>
            <a:r>
              <a:rPr lang="en-US" sz="5400" dirty="0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and </a:t>
            </a:r>
            <a:r>
              <a:rPr lang="en-US" sz="5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follow Him</a:t>
            </a:r>
            <a:r>
              <a:rPr lang="en-US" sz="5400" dirty="0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6839FC-0807-4047-BE0A-95E6E243CF8C}"/>
              </a:ext>
            </a:extLst>
          </p:cNvPr>
          <p:cNvSpPr txBox="1"/>
          <p:nvPr/>
        </p:nvSpPr>
        <p:spPr>
          <a:xfrm>
            <a:off x="314364" y="404734"/>
            <a:ext cx="115632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At this time Jesus is knocking on your heart to know Him </a:t>
            </a:r>
            <a:r>
              <a:rPr lang="en-US" sz="5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through Bible study</a:t>
            </a:r>
            <a:r>
              <a:rPr lang="en-US" sz="5400" dirty="0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919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5A36F7-763D-4528-A0F8-978285D00E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7" t="3" r="14175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0E38E94-7964-4DC4-9475-73EC1CBA595F}"/>
              </a:ext>
            </a:extLst>
          </p:cNvPr>
          <p:cNvSpPr/>
          <p:nvPr/>
        </p:nvSpPr>
        <p:spPr>
          <a:xfrm>
            <a:off x="298034" y="1469952"/>
            <a:ext cx="115959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Jesus is knocking.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3D974C-05F8-44C7-A5E3-772C8F73188A}"/>
              </a:ext>
            </a:extLst>
          </p:cNvPr>
          <p:cNvSpPr/>
          <p:nvPr/>
        </p:nvSpPr>
        <p:spPr>
          <a:xfrm>
            <a:off x="586239" y="3649025"/>
            <a:ext cx="110195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Will you open your heart to Bible study? </a:t>
            </a:r>
          </a:p>
        </p:txBody>
      </p:sp>
    </p:spTree>
    <p:extLst>
      <p:ext uri="{BB962C8B-B14F-4D97-AF65-F5344CB8AC3E}">
        <p14:creationId xmlns:p14="http://schemas.microsoft.com/office/powerpoint/2010/main" val="127252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, tree, person&#10;&#10;Description automatically generated">
            <a:extLst>
              <a:ext uri="{FF2B5EF4-FFF2-40B4-BE49-F238E27FC236}">
                <a16:creationId xmlns:a16="http://schemas.microsoft.com/office/drawing/2014/main" id="{293CFC82-5F1C-4DAF-952D-75EF6906CB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827" b="276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CBCF82-E723-490A-8A81-6196634B40E2}"/>
              </a:ext>
            </a:extLst>
          </p:cNvPr>
          <p:cNvSpPr txBox="1"/>
          <p:nvPr/>
        </p:nvSpPr>
        <p:spPr>
          <a:xfrm>
            <a:off x="517188" y="973918"/>
            <a:ext cx="11157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spc="300" dirty="0">
                <a:solidFill>
                  <a:schemeClr val="bg1"/>
                </a:solidFill>
                <a:effectLst>
                  <a:glow rad="101600">
                    <a:schemeClr val="tx1">
                      <a:alpha val="63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God</a:t>
            </a:r>
            <a:r>
              <a:rPr lang="en-US" sz="7200" spc="3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3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US" sz="7200" spc="3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3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made</a:t>
            </a:r>
            <a:r>
              <a:rPr lang="en-US" sz="7200" spc="3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3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US" sz="7200" spc="3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3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you</a:t>
            </a:r>
            <a:r>
              <a:rPr lang="en-US" sz="7200" spc="3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3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US" sz="7200" spc="300" dirty="0">
                <a:solidFill>
                  <a:schemeClr val="bg1"/>
                </a:solidFill>
                <a:effectLst>
                  <a:glow rad="101600">
                    <a:schemeClr val="tx1">
                      <a:alpha val="63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to</a:t>
            </a:r>
            <a:r>
              <a:rPr lang="en-US" sz="7200" spc="3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3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US" sz="7200" spc="3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3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love you</a:t>
            </a:r>
            <a:r>
              <a:rPr lang="en-US" sz="7200" spc="300" dirty="0">
                <a:solidFill>
                  <a:schemeClr val="bg1"/>
                </a:solidFill>
                <a:effectLst>
                  <a:glow rad="101600">
                    <a:schemeClr val="tx1">
                      <a:alpha val="63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88571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book on a table&#10;&#10;Description automatically generated with low confidence">
            <a:extLst>
              <a:ext uri="{FF2B5EF4-FFF2-40B4-BE49-F238E27FC236}">
                <a16:creationId xmlns:a16="http://schemas.microsoft.com/office/drawing/2014/main" id="{00ED6C09-1022-4964-B8F0-34F52479AF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1" b="1026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156" name="Picture 12" descr="Shining Сияние Sticker">
            <a:extLst>
              <a:ext uri="{FF2B5EF4-FFF2-40B4-BE49-F238E27FC236}">
                <a16:creationId xmlns:a16="http://schemas.microsoft.com/office/drawing/2014/main" id="{A5DD54C7-5603-429D-923E-2767826DF0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48024">
            <a:off x="2639864" y="2618667"/>
            <a:ext cx="3363986" cy="240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CFD88EF-4DA9-48D4-8994-6EF1F36D3092}"/>
              </a:ext>
            </a:extLst>
          </p:cNvPr>
          <p:cNvSpPr txBox="1"/>
          <p:nvPr/>
        </p:nvSpPr>
        <p:spPr>
          <a:xfrm>
            <a:off x="734573" y="1725481"/>
            <a:ext cx="107228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spc="300" dirty="0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“I have loved you with an</a:t>
            </a:r>
          </a:p>
        </p:txBody>
      </p:sp>
      <p:pic>
        <p:nvPicPr>
          <p:cNvPr id="9" name="Picture 12" descr="Shining Сияние Sticker">
            <a:extLst>
              <a:ext uri="{FF2B5EF4-FFF2-40B4-BE49-F238E27FC236}">
                <a16:creationId xmlns:a16="http://schemas.microsoft.com/office/drawing/2014/main" id="{28EA1703-D2D6-4F7E-82E0-7701A8DBD3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4810">
            <a:off x="3079200" y="2730038"/>
            <a:ext cx="3363986" cy="240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Midnight Drive">
            <a:extLst>
              <a:ext uri="{FF2B5EF4-FFF2-40B4-BE49-F238E27FC236}">
                <a16:creationId xmlns:a16="http://schemas.microsoft.com/office/drawing/2014/main" id="{20823159-8B5D-4349-AF50-48EB961E1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658" y="3226241"/>
            <a:ext cx="6075623" cy="1613114"/>
          </a:xfrm>
          <a:prstGeom prst="rect">
            <a:avLst/>
          </a:prstGeom>
          <a:noFill/>
          <a:effectLst>
            <a:glow rad="101600">
              <a:schemeClr val="tx1">
                <a:alpha val="88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88CFFD6-633F-43A7-96BB-C5CDC8103D7F}"/>
              </a:ext>
            </a:extLst>
          </p:cNvPr>
          <p:cNvSpPr txBox="1"/>
          <p:nvPr/>
        </p:nvSpPr>
        <p:spPr>
          <a:xfrm>
            <a:off x="7600317" y="3220426"/>
            <a:ext cx="32203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spc="300" dirty="0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love.”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E0D63D-B21C-4952-92A5-AC5B62084A82}"/>
              </a:ext>
            </a:extLst>
          </p:cNvPr>
          <p:cNvSpPr txBox="1"/>
          <p:nvPr/>
        </p:nvSpPr>
        <p:spPr>
          <a:xfrm>
            <a:off x="4469568" y="5851147"/>
            <a:ext cx="10722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pc="300" dirty="0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Jeremiah 31:13</a:t>
            </a:r>
          </a:p>
        </p:txBody>
      </p:sp>
    </p:spTree>
    <p:extLst>
      <p:ext uri="{BB962C8B-B14F-4D97-AF65-F5344CB8AC3E}">
        <p14:creationId xmlns:p14="http://schemas.microsoft.com/office/powerpoint/2010/main" val="243685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tree, grass, outdoor&#10;&#10;Description automatically generated">
            <a:extLst>
              <a:ext uri="{FF2B5EF4-FFF2-40B4-BE49-F238E27FC236}">
                <a16:creationId xmlns:a16="http://schemas.microsoft.com/office/drawing/2014/main" id="{C780EDA7-6D1C-4AE9-8574-2110CAA77B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t="44102" r="-13" b="1835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0C9214-43B8-4A32-8D2D-357D3EB5BA39}"/>
              </a:ext>
            </a:extLst>
          </p:cNvPr>
          <p:cNvSpPr txBox="1"/>
          <p:nvPr/>
        </p:nvSpPr>
        <p:spPr>
          <a:xfrm>
            <a:off x="292308" y="4958266"/>
            <a:ext cx="116073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pc="300" dirty="0">
                <a:solidFill>
                  <a:schemeClr val="bg1"/>
                </a:solidFill>
                <a:effectLst>
                  <a:glow rad="101600">
                    <a:schemeClr val="tx1">
                      <a:alpha val="63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That’s the kind of lifestyle God intended for us to live.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3E9DAF-EEAB-428C-A0BB-A46FD343B4DA}"/>
              </a:ext>
            </a:extLst>
          </p:cNvPr>
          <p:cNvSpPr txBox="1"/>
          <p:nvPr/>
        </p:nvSpPr>
        <p:spPr>
          <a:xfrm>
            <a:off x="734573" y="4931311"/>
            <a:ext cx="107228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pc="300" dirty="0">
                <a:solidFill>
                  <a:schemeClr val="bg1"/>
                </a:solidFill>
                <a:effectLst>
                  <a:glow rad="101600">
                    <a:schemeClr val="tx1">
                      <a:alpha val="63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Christianity is </a:t>
            </a:r>
            <a:r>
              <a:rPr lang="en-US" sz="5400" spc="3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3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NOT</a:t>
            </a:r>
            <a:r>
              <a:rPr lang="en-US" sz="5400" spc="300" dirty="0">
                <a:solidFill>
                  <a:schemeClr val="bg1"/>
                </a:solidFill>
                <a:effectLst>
                  <a:glow rad="101600">
                    <a:schemeClr val="tx1">
                      <a:alpha val="63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a religion.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36AB62-B2C3-4E1F-B49D-C4CB847AB331}"/>
              </a:ext>
            </a:extLst>
          </p:cNvPr>
          <p:cNvSpPr txBox="1"/>
          <p:nvPr/>
        </p:nvSpPr>
        <p:spPr>
          <a:xfrm>
            <a:off x="144905" y="5771880"/>
            <a:ext cx="119021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pc="300" dirty="0">
                <a:solidFill>
                  <a:schemeClr val="bg1"/>
                </a:solidFill>
                <a:effectLst>
                  <a:glow rad="101600">
                    <a:schemeClr val="tx1">
                      <a:alpha val="63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It’s a </a:t>
            </a:r>
            <a:r>
              <a:rPr lang="en-US" sz="5400" spc="3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3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personal relationship </a:t>
            </a:r>
            <a:r>
              <a:rPr lang="en-US" sz="5400" spc="300" dirty="0">
                <a:solidFill>
                  <a:schemeClr val="bg1"/>
                </a:solidFill>
                <a:effectLst>
                  <a:glow rad="101600">
                    <a:schemeClr val="tx1">
                      <a:alpha val="63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with God. </a:t>
            </a:r>
          </a:p>
        </p:txBody>
      </p:sp>
    </p:spTree>
    <p:extLst>
      <p:ext uri="{BB962C8B-B14F-4D97-AF65-F5344CB8AC3E}">
        <p14:creationId xmlns:p14="http://schemas.microsoft.com/office/powerpoint/2010/main" val="282171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  <p:bldP spid="7" grpId="1"/>
      <p:bldP spid="9" grpId="0"/>
      <p:bldP spid="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045B1512-8054-4509-BDD7-3C2577C6C9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t="16" r="-13" b="1573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0C78ED-E4D1-4306-A03E-94F8943BE683}"/>
              </a:ext>
            </a:extLst>
          </p:cNvPr>
          <p:cNvSpPr txBox="1"/>
          <p:nvPr/>
        </p:nvSpPr>
        <p:spPr>
          <a:xfrm>
            <a:off x="-2369044" y="3970595"/>
            <a:ext cx="116629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But what’s the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1B60E1-49D0-4B2C-9495-05A3A2E621BA}"/>
              </a:ext>
            </a:extLst>
          </p:cNvPr>
          <p:cNvSpPr/>
          <p:nvPr/>
        </p:nvSpPr>
        <p:spPr>
          <a:xfrm>
            <a:off x="140139" y="4923850"/>
            <a:ext cx="7576113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800" dirty="0">
                <a:solidFill>
                  <a:srgbClr val="00B0F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PROBLEM?</a:t>
            </a:r>
            <a:endParaRPr lang="en-US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30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0E30AEF-2280-4CCA-8C70-7A0BB4A6FA94}"/>
              </a:ext>
            </a:extLst>
          </p:cNvPr>
          <p:cNvSpPr txBox="1"/>
          <p:nvPr/>
        </p:nvSpPr>
        <p:spPr>
          <a:xfrm>
            <a:off x="7021799" y="1970497"/>
            <a:ext cx="3852337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SIN</a:t>
            </a:r>
          </a:p>
        </p:txBody>
      </p:sp>
      <p:pic>
        <p:nvPicPr>
          <p:cNvPr id="12290" name="Picture 2" descr="Rewind Marketing - Digital Marketing in Basingstoke Packing A Punch">
            <a:extLst>
              <a:ext uri="{FF2B5EF4-FFF2-40B4-BE49-F238E27FC236}">
                <a16:creationId xmlns:a16="http://schemas.microsoft.com/office/drawing/2014/main" id="{A1084503-7E15-43EF-B7B4-1CE1970BA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2576"/>
            <a:ext cx="6438509" cy="536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9164B3-42B1-42BC-8EE7-C5B3EF87F528}"/>
              </a:ext>
            </a:extLst>
          </p:cNvPr>
          <p:cNvSpPr txBox="1"/>
          <p:nvPr/>
        </p:nvSpPr>
        <p:spPr>
          <a:xfrm>
            <a:off x="0" y="603937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00" spc="300" dirty="0">
                <a:solidFill>
                  <a:schemeClr val="bg1"/>
                </a:solidFill>
                <a:effectLst>
                  <a:glow rad="101600">
                    <a:schemeClr val="tx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We don’t want </a:t>
            </a:r>
            <a:r>
              <a:rPr lang="en-US" sz="5600" spc="300" dirty="0">
                <a:solidFill>
                  <a:srgbClr val="F4915A"/>
                </a:solidFill>
                <a:effectLst>
                  <a:glow rad="101600">
                    <a:schemeClr val="tx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God to be our boss</a:t>
            </a:r>
            <a:r>
              <a:rPr lang="en-US" sz="5600" spc="300" dirty="0">
                <a:solidFill>
                  <a:schemeClr val="bg1"/>
                </a:solidFill>
                <a:effectLst>
                  <a:glow rad="101600">
                    <a:schemeClr val="tx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9116A2-8B15-46EB-AA03-98C241446E7B}"/>
              </a:ext>
            </a:extLst>
          </p:cNvPr>
          <p:cNvSpPr txBox="1"/>
          <p:nvPr/>
        </p:nvSpPr>
        <p:spPr>
          <a:xfrm>
            <a:off x="734573" y="603938"/>
            <a:ext cx="107228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spc="300" dirty="0">
                <a:solidFill>
                  <a:schemeClr val="bg1"/>
                </a:solidFill>
                <a:effectLst>
                  <a:glow rad="101600">
                    <a:schemeClr val="tx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We want to be </a:t>
            </a:r>
            <a:r>
              <a:rPr lang="en-US" sz="6000" spc="300" dirty="0">
                <a:solidFill>
                  <a:srgbClr val="F4915A"/>
                </a:solidFill>
                <a:effectLst>
                  <a:glow rad="101600">
                    <a:schemeClr val="tx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our own boss</a:t>
            </a:r>
            <a:r>
              <a:rPr lang="en-US" sz="6000" spc="300" dirty="0">
                <a:solidFill>
                  <a:schemeClr val="bg1"/>
                </a:solidFill>
                <a:effectLst>
                  <a:glow rad="101600">
                    <a:schemeClr val="tx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ECB928-F727-4E91-87F9-602D8ED9F2F1}"/>
              </a:ext>
            </a:extLst>
          </p:cNvPr>
          <p:cNvSpPr txBox="1"/>
          <p:nvPr/>
        </p:nvSpPr>
        <p:spPr>
          <a:xfrm>
            <a:off x="734573" y="603939"/>
            <a:ext cx="107228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spc="300" dirty="0">
                <a:solidFill>
                  <a:schemeClr val="bg1"/>
                </a:solidFill>
                <a:effectLst>
                  <a:glow rad="101600">
                    <a:schemeClr val="tx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The Bible calls this attitude</a:t>
            </a:r>
          </a:p>
        </p:txBody>
      </p:sp>
      <p:pic>
        <p:nvPicPr>
          <p:cNvPr id="12294" name="Picture 6" descr="Look Attention Sticker">
            <a:extLst>
              <a:ext uri="{FF2B5EF4-FFF2-40B4-BE49-F238E27FC236}">
                <a16:creationId xmlns:a16="http://schemas.microsoft.com/office/drawing/2014/main" id="{41AFE1B8-C0B1-4426-9F18-F408D728AE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66106">
            <a:off x="2826623" y="2199305"/>
            <a:ext cx="3669756" cy="233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A91F5E5-D504-47F1-BEB7-C4AED8B06275}"/>
              </a:ext>
            </a:extLst>
          </p:cNvPr>
          <p:cNvSpPr txBox="1"/>
          <p:nvPr/>
        </p:nvSpPr>
        <p:spPr>
          <a:xfrm>
            <a:off x="8404302" y="1970497"/>
            <a:ext cx="997389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 spc="600" dirty="0">
                <a:solidFill>
                  <a:srgbClr val="F4915A"/>
                </a:solidFill>
                <a:effectLst>
                  <a:glow rad="101600">
                    <a:srgbClr val="292929">
                      <a:alpha val="54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27A569-320F-4D4D-911B-FA522046EDC0}"/>
              </a:ext>
            </a:extLst>
          </p:cNvPr>
          <p:cNvSpPr txBox="1"/>
          <p:nvPr/>
        </p:nvSpPr>
        <p:spPr>
          <a:xfrm>
            <a:off x="1486525" y="5444046"/>
            <a:ext cx="1219200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300" spc="300" dirty="0">
                <a:solidFill>
                  <a:schemeClr val="bg1"/>
                </a:solidFill>
                <a:effectLst>
                  <a:glow rad="101600">
                    <a:schemeClr val="tx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The </a:t>
            </a:r>
            <a:r>
              <a:rPr lang="en-US" sz="6300" spc="300" dirty="0">
                <a:solidFill>
                  <a:srgbClr val="F4915A"/>
                </a:solidFill>
                <a:effectLst>
                  <a:glow rad="101600">
                    <a:schemeClr val="tx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center of sin </a:t>
            </a:r>
            <a:r>
              <a:rPr lang="en-US" sz="6300" spc="300" dirty="0">
                <a:solidFill>
                  <a:schemeClr val="bg1"/>
                </a:solidFill>
                <a:effectLst>
                  <a:glow rad="101600">
                    <a:schemeClr val="tx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is “I”.</a:t>
            </a:r>
          </a:p>
        </p:txBody>
      </p:sp>
    </p:spTree>
    <p:extLst>
      <p:ext uri="{BB962C8B-B14F-4D97-AF65-F5344CB8AC3E}">
        <p14:creationId xmlns:p14="http://schemas.microsoft.com/office/powerpoint/2010/main" val="81124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xit" presetSubtype="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100000" fill="hold" grpId="0" nodeType="with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xit" presetSubtype="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accel="100000" fill="hold" grpId="0" nodeType="with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7" grpId="0"/>
          <p:bldP spid="7" grpId="1"/>
          <p:bldP spid="4" grpId="1"/>
          <p:bldP spid="8" grpId="0"/>
          <p:bldP spid="10" grpId="0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xit" presetSubtype="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xit" presetSubtype="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ac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7" grpId="0"/>
          <p:bldP spid="7" grpId="1"/>
          <p:bldP spid="4" grpId="1"/>
          <p:bldP spid="8" grpId="0"/>
          <p:bldP spid="10" grpId="0"/>
          <p:bldP spid="11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o Away Sticker by dontbemike">
            <a:extLst>
              <a:ext uri="{FF2B5EF4-FFF2-40B4-BE49-F238E27FC236}">
                <a16:creationId xmlns:a16="http://schemas.microsoft.com/office/drawing/2014/main" id="{EF7D6F9C-43FD-400C-804E-82C00331E6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115" y="2698230"/>
            <a:ext cx="4159770" cy="415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6A1AE6E-5AAC-491A-AC88-708F9FD63195}"/>
              </a:ext>
            </a:extLst>
          </p:cNvPr>
          <p:cNvSpPr/>
          <p:nvPr/>
        </p:nvSpPr>
        <p:spPr>
          <a:xfrm>
            <a:off x="197376" y="455071"/>
            <a:ext cx="1179724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dirty="0">
                <a:solidFill>
                  <a:srgbClr val="FFC000"/>
                </a:solidFill>
                <a:effectLst>
                  <a:glow rad="1016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“</a:t>
            </a:r>
            <a:r>
              <a:rPr lang="en-US" sz="6600" dirty="0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I want to live my own life the way I want to regardless of God</a:t>
            </a:r>
            <a:r>
              <a:rPr lang="en-US" sz="6600" dirty="0">
                <a:solidFill>
                  <a:srgbClr val="FFC000"/>
                </a:solidFill>
                <a:effectLst>
                  <a:glow rad="1016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.”</a:t>
            </a:r>
            <a:r>
              <a:rPr lang="en-US" sz="6600" dirty="0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A46D87-CC80-42C3-A750-F796870A74D4}"/>
              </a:ext>
            </a:extLst>
          </p:cNvPr>
          <p:cNvSpPr txBox="1"/>
          <p:nvPr/>
        </p:nvSpPr>
        <p:spPr>
          <a:xfrm>
            <a:off x="734573" y="362738"/>
            <a:ext cx="107228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spc="300" dirty="0">
                <a:solidFill>
                  <a:schemeClr val="bg1"/>
                </a:solidFill>
                <a:effectLst>
                  <a:glow rad="101600">
                    <a:schemeClr val="tx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The Bible says </a:t>
            </a:r>
          </a:p>
          <a:p>
            <a:pPr algn="ctr"/>
            <a:r>
              <a:rPr lang="en-US" sz="7200" spc="300" dirty="0">
                <a:solidFill>
                  <a:srgbClr val="FFD541"/>
                </a:solidFill>
                <a:effectLst>
                  <a:glow rad="101600">
                    <a:schemeClr val="tx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we all have this problem</a:t>
            </a:r>
            <a:r>
              <a:rPr lang="en-US" sz="7200" spc="300" dirty="0">
                <a:solidFill>
                  <a:schemeClr val="bg1"/>
                </a:solidFill>
                <a:effectLst>
                  <a:glow rad="101600">
                    <a:schemeClr val="tx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6414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itting on a couch&#10;&#10;Description automatically generated">
            <a:extLst>
              <a:ext uri="{FF2B5EF4-FFF2-40B4-BE49-F238E27FC236}">
                <a16:creationId xmlns:a16="http://schemas.microsoft.com/office/drawing/2014/main" id="{2CDBE74F-4A86-4D6C-9E22-593D9CDE1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A38C66-D028-4E2E-A7C3-69045D98C18C}"/>
              </a:ext>
            </a:extLst>
          </p:cNvPr>
          <p:cNvSpPr txBox="1"/>
          <p:nvPr/>
        </p:nvSpPr>
        <p:spPr>
          <a:xfrm>
            <a:off x="364761" y="5602572"/>
            <a:ext cx="114624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effectLst>
                  <a:glow rad="101600">
                    <a:schemeClr val="tx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But sin makes me feel distant from God.</a:t>
            </a:r>
          </a:p>
        </p:txBody>
      </p:sp>
    </p:spTree>
    <p:extLst>
      <p:ext uri="{BB962C8B-B14F-4D97-AF65-F5344CB8AC3E}">
        <p14:creationId xmlns:p14="http://schemas.microsoft.com/office/powerpoint/2010/main" val="291592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E2FC3E63-E96E-4ED9-980A-367CC56D51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6" name="Picture 8" descr="Image result for cross">
            <a:extLst>
              <a:ext uri="{FF2B5EF4-FFF2-40B4-BE49-F238E27FC236}">
                <a16:creationId xmlns:a16="http://schemas.microsoft.com/office/drawing/2014/main" id="{7C4DD837-9078-48E3-9286-7D519B9EA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24" y="1719072"/>
            <a:ext cx="6268212" cy="591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71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803</Words>
  <Application>Microsoft Macintosh PowerPoint</Application>
  <PresentationFormat>Widescreen</PresentationFormat>
  <Paragraphs>90</Paragraphs>
  <Slides>15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Bernard MT Condensed</vt:lpstr>
      <vt:lpstr>Calibri</vt:lpstr>
      <vt:lpstr>Calibri Light</vt:lpstr>
      <vt:lpstr>Impact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Kim, Jacob Augustine</dc:creator>
  <cp:lastModifiedBy>Isaac G Kim</cp:lastModifiedBy>
  <cp:revision>28</cp:revision>
  <dcterms:created xsi:type="dcterms:W3CDTF">2019-08-15T15:58:11Z</dcterms:created>
  <dcterms:modified xsi:type="dcterms:W3CDTF">2021-09-15T23:43:45Z</dcterms:modified>
</cp:coreProperties>
</file>